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8" r:id="rId2"/>
    <p:sldId id="279" r:id="rId3"/>
    <p:sldId id="264" r:id="rId4"/>
    <p:sldId id="263" r:id="rId5"/>
    <p:sldId id="265" r:id="rId6"/>
    <p:sldId id="277" r:id="rId7"/>
    <p:sldId id="276" r:id="rId8"/>
    <p:sldId id="278" r:id="rId9"/>
    <p:sldId id="272" r:id="rId10"/>
    <p:sldId id="273" r:id="rId11"/>
    <p:sldId id="280" r:id="rId12"/>
    <p:sldId id="281" r:id="rId13"/>
    <p:sldId id="274" r:id="rId14"/>
    <p:sldId id="275" r:id="rId15"/>
    <p:sldId id="271" r:id="rId16"/>
    <p:sldId id="266" r:id="rId17"/>
    <p:sldId id="269" r:id="rId18"/>
    <p:sldId id="268" r:id="rId19"/>
    <p:sldId id="27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0" d="100"/>
          <a:sy n="50" d="100"/>
        </p:scale>
        <p:origin x="-15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9F776-DB83-864E-A1E7-02E7FE9BAE24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D6114-8D5D-3E47-9187-AD314B7A5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31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476C5-ED35-8D44-9C3E-C2F87BD6785F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89AE0-FA06-B444-947D-B344ED5232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5"/>
            <a:ext cx="2972098" cy="456595"/>
          </a:xfrm>
          <a:prstGeom prst="rect">
            <a:avLst/>
          </a:prstGeom>
          <a:ln/>
        </p:spPr>
        <p:txBody>
          <a:bodyPr lIns="86481" tIns="43241" rIns="86481" bIns="43241"/>
          <a:lstStyle/>
          <a:p>
            <a:fld id="{B436FE1A-194E-8240-864D-F3EA5DF91177}" type="slidenum">
              <a:rPr lang="de-DE">
                <a:solidFill>
                  <a:prstClr val="black"/>
                </a:solidFill>
                <a:latin typeface="Calibri"/>
              </a:rPr>
              <a:pPr/>
              <a:t>2</a:t>
            </a:fld>
            <a:endParaRPr lang="de-DE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71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" y="8685895"/>
            <a:ext cx="2972098" cy="456595"/>
          </a:xfrm>
          <a:prstGeom prst="rect">
            <a:avLst/>
          </a:prstGeom>
        </p:spPr>
        <p:txBody>
          <a:bodyPr lIns="86481" tIns="43241" rIns="86481" bIns="43241"/>
          <a:lstStyle/>
          <a:p>
            <a:pPr>
              <a:defRPr/>
            </a:pPr>
            <a:r>
              <a:rPr lang="en-US">
                <a:solidFill>
                  <a:prstClr val="black"/>
                </a:solidFill>
                <a:latin typeface="Calibri"/>
              </a:rPr>
              <a:t>G. Venanzoni - Seminar at University of Pisa 10 July 2012</a:t>
            </a:r>
          </a:p>
        </p:txBody>
      </p:sp>
    </p:spTree>
    <p:extLst>
      <p:ext uri="{BB962C8B-B14F-4D97-AF65-F5344CB8AC3E}">
        <p14:creationId xmlns:p14="http://schemas.microsoft.com/office/powerpoint/2010/main" val="1680453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5B552-10AC-3D4C-BEDF-9A76027587C7}" type="datetime1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69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2211-F69A-F74C-997C-D964B3A3A7B5}" type="datetime1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45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54C6A-044B-B645-9853-AD45C3BF4FF1}" type="datetime1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51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E6F09-FA0F-D74A-A8AF-6A210D1A1A8C}" type="datetime1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47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19B38-B735-FA4B-85E2-36F48C468986}" type="datetime1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464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8CECF-2B29-9948-AE64-8402F61CEBD1}" type="datetime1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2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2313D-00FF-8644-923C-6DA2B887441F}" type="datetime1">
              <a:rPr lang="en-US" smtClean="0"/>
              <a:t>9/7/18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60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B428F-9081-D840-98E9-54A4526E1619}" type="datetime1">
              <a:rPr lang="en-US" smtClean="0"/>
              <a:t>9/7/18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55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8E1F-7CFE-6341-95F5-22B2E909F417}" type="datetime1">
              <a:rPr lang="en-US" smtClean="0"/>
              <a:t>9/7/18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9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94824-2807-F949-8554-9F45F6FDA583}" type="datetime1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89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F1E2-F37A-9B4B-9A14-4E35918919A2}" type="datetime1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7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4C2B2-628C-9043-B1DF-3B6D4B592990}" type="datetime1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34BFE-5163-4943-AF15-39C67EF0BB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5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6463" y="19004"/>
            <a:ext cx="8627537" cy="1470025"/>
          </a:xfrm>
        </p:spPr>
        <p:txBody>
          <a:bodyPr>
            <a:noAutofit/>
          </a:bodyPr>
          <a:lstStyle/>
          <a:p>
            <a:r>
              <a:rPr lang="en-US" sz="4800" dirty="0" smtClean="0"/>
              <a:t>Analysis of Runs </a:t>
            </a:r>
            <a:r>
              <a:rPr lang="is-IS" sz="4800" dirty="0" smtClean="0"/>
              <a:t>18413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211664" y="1855223"/>
            <a:ext cx="88053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Details of connections related to this run:</a:t>
            </a:r>
          </a:p>
          <a:p>
            <a:endParaRPr lang="en-US" sz="3200" dirty="0" smtClean="0"/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Channel 24 Silica fiber and Channel 23 PMMA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Run 18413 is 24 </a:t>
            </a:r>
            <a:r>
              <a:rPr lang="en-US" sz="3200" dirty="0" err="1" smtClean="0"/>
              <a:t>hrs</a:t>
            </a:r>
            <a:endParaRPr lang="en-US" sz="3200" dirty="0" smtClean="0"/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Run 18413 </a:t>
            </a:r>
            <a:r>
              <a:rPr lang="mr-IN" sz="3200" dirty="0" smtClean="0"/>
              <a:t>–</a:t>
            </a:r>
            <a:r>
              <a:rPr lang="en-US" sz="3200" dirty="0" smtClean="0"/>
              <a:t> no thermal control (refer elog:170)</a:t>
            </a:r>
          </a:p>
          <a:p>
            <a:pPr lvl="1"/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9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256" y="-456357"/>
            <a:ext cx="8965744" cy="14700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Temp plots</a:t>
            </a:r>
            <a:endParaRPr lang="en-US" sz="3600" dirty="0"/>
          </a:p>
        </p:txBody>
      </p:sp>
      <p:pic>
        <p:nvPicPr>
          <p:cNvPr id="6" name="Picture 5" descr="Screen Shot 2018-08-16 at 2.17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465"/>
            <a:ext cx="5091776" cy="30492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5675" y="895870"/>
            <a:ext cx="1879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18413</a:t>
            </a:r>
            <a:endParaRPr lang="en-US" sz="2400" b="1" dirty="0"/>
          </a:p>
        </p:txBody>
      </p:sp>
      <p:pic>
        <p:nvPicPr>
          <p:cNvPr id="8" name="Picture 7" descr="Screen Shot 2018-08-17 at 10.02.0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3545729"/>
            <a:ext cx="4825999" cy="325365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30733" y="4686811"/>
            <a:ext cx="1537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Run </a:t>
            </a:r>
            <a:r>
              <a:rPr lang="is-IS" sz="2400" b="1" dirty="0" smtClean="0"/>
              <a:t>18422 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A2_temp_184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531465"/>
            <a:ext cx="4871266" cy="3014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9167" y="1206500"/>
            <a:ext cx="1871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/>
            </a:lvl1pPr>
          </a:lstStyle>
          <a:p>
            <a:r>
              <a:rPr lang="en-US" dirty="0"/>
              <a:t>A2 and Temp</a:t>
            </a:r>
          </a:p>
        </p:txBody>
      </p:sp>
    </p:spTree>
    <p:extLst>
      <p:ext uri="{BB962C8B-B14F-4D97-AF65-F5344CB8AC3E}">
        <p14:creationId xmlns:p14="http://schemas.microsoft.com/office/powerpoint/2010/main" val="71685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211670"/>
            <a:ext cx="86614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Checking all channels </a:t>
            </a:r>
            <a:r>
              <a:rPr lang="en-US" sz="3600" dirty="0" smtClean="0">
                <a:solidFill>
                  <a:srgbClr val="000090"/>
                </a:solidFill>
              </a:rPr>
              <a:t>A1</a:t>
            </a:r>
            <a:r>
              <a:rPr lang="en-US" sz="3600" dirty="0" smtClean="0"/>
              <a:t> and </a:t>
            </a:r>
            <a:r>
              <a:rPr lang="en-US" sz="3600" dirty="0" smtClean="0">
                <a:solidFill>
                  <a:srgbClr val="FF0000"/>
                </a:solidFill>
              </a:rPr>
              <a:t>A2 </a:t>
            </a:r>
            <a:r>
              <a:rPr lang="en-US" sz="3600" dirty="0" smtClean="0"/>
              <a:t>overlaid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 descr="Screen Shot 2018-08-24 at 12.24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3" y="592664"/>
            <a:ext cx="4229100" cy="29596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9897" y="2774829"/>
            <a:ext cx="2130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PMMA Channel 23</a:t>
            </a:r>
            <a:endParaRPr lang="en-US" sz="2000" dirty="0"/>
          </a:p>
        </p:txBody>
      </p:sp>
      <p:pic>
        <p:nvPicPr>
          <p:cNvPr id="7" name="Picture 6" descr="Screen Shot 2018-08-24 at 12.28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66" y="525488"/>
            <a:ext cx="4614333" cy="30268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50704" y="2713274"/>
            <a:ext cx="233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Silica Channel 24</a:t>
            </a:r>
            <a:endParaRPr lang="en-US" sz="2400" dirty="0"/>
          </a:p>
        </p:txBody>
      </p:sp>
      <p:pic>
        <p:nvPicPr>
          <p:cNvPr id="10" name="Picture 9" descr="Screen Shot 2018-08-24 at 12.31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2320"/>
            <a:ext cx="4973682" cy="33056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1849" y="5894685"/>
            <a:ext cx="1500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 Channel </a:t>
            </a:r>
            <a:r>
              <a:rPr lang="en-US" sz="2400" dirty="0"/>
              <a:t>0</a:t>
            </a:r>
          </a:p>
        </p:txBody>
      </p:sp>
      <p:pic>
        <p:nvPicPr>
          <p:cNvPr id="13" name="Picture 12" descr="Screen Shot 2018-08-24 at 12.35.11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882" y="3588809"/>
            <a:ext cx="4785617" cy="313266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94601" y="5816252"/>
            <a:ext cx="1500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 Channel 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00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 Shot 2018-08-24 at 12.21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0" y="3769660"/>
            <a:ext cx="4534174" cy="2963333"/>
          </a:xfrm>
          <a:prstGeom prst="rect">
            <a:avLst/>
          </a:prstGeom>
        </p:spPr>
      </p:pic>
      <p:pic>
        <p:nvPicPr>
          <p:cNvPr id="5" name="Picture 4" descr="Screen Shot 2018-08-24 at 12.37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1" y="742828"/>
            <a:ext cx="4449233" cy="29327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211670"/>
            <a:ext cx="86614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Checking all channels </a:t>
            </a:r>
            <a:r>
              <a:rPr lang="en-US" sz="3600" dirty="0" smtClean="0">
                <a:solidFill>
                  <a:srgbClr val="000090"/>
                </a:solidFill>
              </a:rPr>
              <a:t>A1</a:t>
            </a:r>
            <a:r>
              <a:rPr lang="en-US" sz="3600" dirty="0" smtClean="0"/>
              <a:t> and </a:t>
            </a:r>
            <a:r>
              <a:rPr lang="en-US" sz="3600" dirty="0" smtClean="0">
                <a:solidFill>
                  <a:srgbClr val="FF0000"/>
                </a:solidFill>
              </a:rPr>
              <a:t>A2 </a:t>
            </a:r>
            <a:r>
              <a:rPr lang="en-US" sz="3600" dirty="0" smtClean="0"/>
              <a:t>overlaid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29897" y="2647827"/>
            <a:ext cx="143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/>
            </a:lvl1pPr>
          </a:lstStyle>
          <a:p>
            <a:r>
              <a:rPr lang="en-US" dirty="0"/>
              <a:t>Channel 2</a:t>
            </a:r>
          </a:p>
        </p:txBody>
      </p:sp>
      <p:pic>
        <p:nvPicPr>
          <p:cNvPr id="9" name="Picture 8" descr="Screen Shot 2018-08-24 at 12.39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896" y="617821"/>
            <a:ext cx="4694608" cy="31730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50704" y="2713274"/>
            <a:ext cx="1430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Channel 3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1061849" y="5894685"/>
            <a:ext cx="1500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 Channel 4</a:t>
            </a:r>
            <a:endParaRPr lang="en-US" sz="2400" dirty="0"/>
          </a:p>
        </p:txBody>
      </p:sp>
      <p:pic>
        <p:nvPicPr>
          <p:cNvPr id="18" name="Picture 17" descr="Screen Shot 2018-08-24 at 12.42.50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080" y="3769660"/>
            <a:ext cx="4555225" cy="30181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94601" y="5816252"/>
            <a:ext cx="1500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 Channel </a:t>
            </a:r>
            <a:r>
              <a:rPr lang="en-US" sz="24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77226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8-16 at 8.10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93" y="3733830"/>
            <a:ext cx="5207001" cy="3124170"/>
          </a:xfrm>
          <a:prstGeom prst="rect">
            <a:avLst/>
          </a:prstGeom>
        </p:spPr>
      </p:pic>
      <p:pic>
        <p:nvPicPr>
          <p:cNvPr id="4" name="Picture 3" descr="Screen Shot 2018-08-16 at 8.07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537" y="886855"/>
            <a:ext cx="4270463" cy="2846975"/>
          </a:xfrm>
          <a:prstGeom prst="rect">
            <a:avLst/>
          </a:prstGeom>
        </p:spPr>
      </p:pic>
      <p:pic>
        <p:nvPicPr>
          <p:cNvPr id="3" name="Picture 2" descr="Screen Shot 2018-08-16 at 8.01.5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86075"/>
            <a:ext cx="5039405" cy="33417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732" y="-141091"/>
            <a:ext cx="8458200" cy="1027946"/>
          </a:xfrm>
        </p:spPr>
        <p:txBody>
          <a:bodyPr/>
          <a:lstStyle/>
          <a:p>
            <a:r>
              <a:rPr lang="en-US" dirty="0" smtClean="0"/>
              <a:t>Channel 23 </a:t>
            </a:r>
            <a:r>
              <a:rPr lang="mr-IN" dirty="0" smtClean="0"/>
              <a:t>–</a:t>
            </a:r>
            <a:r>
              <a:rPr lang="en-US" dirty="0" smtClean="0"/>
              <a:t> Variation with temp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18167" y="2476500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A1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184901" y="2506133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A2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699350" y="5507567"/>
            <a:ext cx="8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A2:A1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844926" y="4338489"/>
            <a:ext cx="1763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Run </a:t>
            </a:r>
            <a:r>
              <a:rPr lang="is-IS" sz="2800" b="1" dirty="0"/>
              <a:t>18413 </a:t>
            </a:r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71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8-08-17 at 1.58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14" y="3527476"/>
            <a:ext cx="5007486" cy="3330524"/>
          </a:xfrm>
          <a:prstGeom prst="rect">
            <a:avLst/>
          </a:prstGeom>
        </p:spPr>
      </p:pic>
      <p:pic>
        <p:nvPicPr>
          <p:cNvPr id="7" name="Picture 6" descr="Screen Shot 2018-08-17 at 1.54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22" y="597994"/>
            <a:ext cx="4963046" cy="2976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732" y="-141091"/>
            <a:ext cx="8458200" cy="1027946"/>
          </a:xfrm>
        </p:spPr>
        <p:txBody>
          <a:bodyPr/>
          <a:lstStyle/>
          <a:p>
            <a:r>
              <a:rPr lang="en-US" dirty="0" smtClean="0"/>
              <a:t>Channel 24 </a:t>
            </a:r>
            <a:r>
              <a:rPr lang="mr-IN" dirty="0" smtClean="0"/>
              <a:t>–</a:t>
            </a:r>
            <a:r>
              <a:rPr lang="en-US" dirty="0" smtClean="0"/>
              <a:t> Variation with temp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18167" y="2476500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A1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345834" y="4461599"/>
            <a:ext cx="8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A2:A1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844926" y="4338489"/>
            <a:ext cx="1763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Run </a:t>
            </a:r>
            <a:r>
              <a:rPr lang="is-IS" sz="2800" b="1" dirty="0"/>
              <a:t>18413 </a:t>
            </a:r>
            <a:endParaRPr lang="en-US" sz="2800" b="1" dirty="0"/>
          </a:p>
        </p:txBody>
      </p:sp>
      <p:pic>
        <p:nvPicPr>
          <p:cNvPr id="8" name="Picture 7" descr="Screen Shot 2018-08-17 at 1.55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597" y="692062"/>
            <a:ext cx="4678847" cy="283541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84901" y="2506133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A2</a:t>
            </a:r>
            <a:endParaRPr lang="en-US" sz="20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87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256" y="-456357"/>
            <a:ext cx="8965744" cy="14700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Temp dependence on A1 </a:t>
            </a:r>
            <a:r>
              <a:rPr lang="mr-IN" sz="3600" dirty="0" smtClean="0"/>
              <a:t>–</a:t>
            </a:r>
            <a:r>
              <a:rPr lang="en-US" sz="3600" dirty="0" smtClean="0"/>
              <a:t> Channel 23 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5292939" y="752058"/>
            <a:ext cx="3850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Channel 23, Amplitude 1 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3050341" y="752058"/>
            <a:ext cx="1763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Run </a:t>
            </a:r>
            <a:r>
              <a:rPr lang="is-IS" sz="2800" b="1" dirty="0" smtClean="0"/>
              <a:t>18422 </a:t>
            </a:r>
            <a:endParaRPr lang="en-US" sz="28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772433" y="1324738"/>
            <a:ext cx="7604328" cy="4394200"/>
            <a:chOff x="1266964" y="1324738"/>
            <a:chExt cx="7604328" cy="4394200"/>
          </a:xfrm>
        </p:grpSpPr>
        <p:pic>
          <p:nvPicPr>
            <p:cNvPr id="6" name="Picture 5" descr="Screen Shot 2018-08-17 at 4.10.09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0979" y="1324738"/>
              <a:ext cx="6934200" cy="43942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8002667" y="1820815"/>
              <a:ext cx="653494" cy="33239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-- 29.8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-- 29.7</a:t>
              </a:r>
            </a:p>
            <a:p>
              <a:endParaRPr lang="en-US" sz="1400" dirty="0"/>
            </a:p>
            <a:p>
              <a:r>
                <a:rPr lang="en-US" sz="1400" dirty="0" smtClean="0"/>
                <a:t>-- 29.6</a:t>
              </a:r>
            </a:p>
            <a:p>
              <a:endParaRPr lang="en-US" sz="1400" dirty="0"/>
            </a:p>
            <a:p>
              <a:r>
                <a:rPr lang="en-US" sz="1400" dirty="0" smtClean="0"/>
                <a:t>--29.5</a:t>
              </a:r>
            </a:p>
            <a:p>
              <a:endParaRPr lang="en-US" sz="1400" dirty="0"/>
            </a:p>
            <a:p>
              <a:r>
                <a:rPr lang="en-US" sz="1400" dirty="0" smtClean="0"/>
                <a:t>--29.4</a:t>
              </a:r>
            </a:p>
            <a:p>
              <a:endParaRPr lang="en-US" sz="1400" dirty="0"/>
            </a:p>
            <a:p>
              <a:r>
                <a:rPr lang="en-US" sz="1400" dirty="0" smtClean="0"/>
                <a:t>--29.3</a:t>
              </a:r>
            </a:p>
            <a:p>
              <a:endParaRPr lang="en-US" sz="1400" dirty="0"/>
            </a:p>
            <a:p>
              <a:r>
                <a:rPr lang="en-US" sz="1400" dirty="0" smtClean="0"/>
                <a:t>--29.2</a:t>
              </a:r>
            </a:p>
            <a:p>
              <a:endParaRPr lang="en-US" sz="1400" dirty="0"/>
            </a:p>
            <a:p>
              <a:r>
                <a:rPr lang="en-US" sz="1400" dirty="0" smtClean="0"/>
                <a:t>--29.1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7673771" y="2642184"/>
              <a:ext cx="19949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Temperature (</a:t>
              </a:r>
              <a:r>
                <a:rPr lang="en-US" sz="2000" baseline="30000" dirty="0" err="1" smtClean="0">
                  <a:solidFill>
                    <a:srgbClr val="FF0000"/>
                  </a:solidFill>
                </a:rPr>
                <a:t>o</a:t>
              </a:r>
              <a:r>
                <a:rPr lang="en-US" sz="2000" dirty="0" err="1" smtClean="0">
                  <a:solidFill>
                    <a:srgbClr val="FF0000"/>
                  </a:solidFill>
                </a:rPr>
                <a:t>C</a:t>
              </a:r>
              <a:r>
                <a:rPr lang="en-US" sz="2000" dirty="0" smtClean="0">
                  <a:solidFill>
                    <a:srgbClr val="FF0000"/>
                  </a:solidFill>
                </a:rPr>
                <a:t>)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1034849" y="3177914"/>
              <a:ext cx="8643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0090"/>
                  </a:solidFill>
                </a:rPr>
                <a:t>Amp 1</a:t>
              </a:r>
              <a:endParaRPr lang="en-US" sz="2000" dirty="0">
                <a:solidFill>
                  <a:srgbClr val="000090"/>
                </a:solidFill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25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8-08-17 at 11.28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05" y="3406847"/>
            <a:ext cx="5215792" cy="3398525"/>
          </a:xfrm>
          <a:prstGeom prst="rect">
            <a:avLst/>
          </a:prstGeom>
        </p:spPr>
      </p:pic>
      <p:pic>
        <p:nvPicPr>
          <p:cNvPr id="15" name="Picture 14" descr="Screen Shot 2018-08-17 at 11.26.3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15" y="709775"/>
            <a:ext cx="4142154" cy="2697072"/>
          </a:xfrm>
          <a:prstGeom prst="rect">
            <a:avLst/>
          </a:prstGeom>
        </p:spPr>
      </p:pic>
      <p:pic>
        <p:nvPicPr>
          <p:cNvPr id="14" name="Picture 13" descr="Screen Shot 2018-08-17 at 11.21.5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2" y="651161"/>
            <a:ext cx="4493883" cy="29879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732" y="-141091"/>
            <a:ext cx="8458200" cy="1027946"/>
          </a:xfrm>
        </p:spPr>
        <p:txBody>
          <a:bodyPr/>
          <a:lstStyle/>
          <a:p>
            <a:r>
              <a:rPr lang="en-US" dirty="0" smtClean="0"/>
              <a:t>Channel 23 </a:t>
            </a:r>
            <a:r>
              <a:rPr lang="mr-IN" dirty="0" smtClean="0"/>
              <a:t>–</a:t>
            </a:r>
            <a:r>
              <a:rPr lang="en-US" dirty="0" smtClean="0"/>
              <a:t> Amplitudes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18167" y="2476500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A1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184901" y="2506133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A2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1019405" y="4168333"/>
            <a:ext cx="1763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Run </a:t>
            </a:r>
            <a:r>
              <a:rPr lang="is-IS" sz="2800" b="1" dirty="0" smtClean="0"/>
              <a:t>18422 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120348" y="5601840"/>
            <a:ext cx="8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A2:A1</a:t>
            </a:r>
            <a:endParaRPr lang="en-US" sz="20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824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8-08-17 at 11.36.4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184" y="3595078"/>
            <a:ext cx="5186815" cy="3262922"/>
          </a:xfrm>
          <a:prstGeom prst="rect">
            <a:avLst/>
          </a:prstGeom>
        </p:spPr>
      </p:pic>
      <p:pic>
        <p:nvPicPr>
          <p:cNvPr id="6" name="Picture 5" descr="Screen Shot 2018-08-17 at 11.34.3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20592"/>
            <a:ext cx="5060981" cy="3233614"/>
          </a:xfrm>
          <a:prstGeom prst="rect">
            <a:avLst/>
          </a:prstGeom>
        </p:spPr>
      </p:pic>
      <p:pic>
        <p:nvPicPr>
          <p:cNvPr id="5" name="Picture 4" descr="Screen Shot 2018-08-17 at 11.32.0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807" y="620592"/>
            <a:ext cx="4642883" cy="2974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458591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Channel 24 - amplitudes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1418167" y="2476500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A1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184901" y="2506133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A2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146921" y="4522939"/>
            <a:ext cx="8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A2:A1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1418167" y="4399829"/>
            <a:ext cx="1763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Run </a:t>
            </a:r>
            <a:r>
              <a:rPr lang="is-IS" sz="2800" b="1" dirty="0" smtClean="0"/>
              <a:t>18422 </a:t>
            </a:r>
            <a:endParaRPr lang="en-US" sz="2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55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8-17 at 11.47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0" y="789165"/>
            <a:ext cx="4680434" cy="3117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732" y="-141091"/>
            <a:ext cx="8458200" cy="1027946"/>
          </a:xfrm>
        </p:spPr>
        <p:txBody>
          <a:bodyPr/>
          <a:lstStyle/>
          <a:p>
            <a:r>
              <a:rPr lang="en-US" dirty="0" smtClean="0"/>
              <a:t>Channel 23 </a:t>
            </a:r>
            <a:r>
              <a:rPr lang="mr-IN" dirty="0" smtClean="0"/>
              <a:t>–</a:t>
            </a:r>
            <a:r>
              <a:rPr lang="en-US" dirty="0" smtClean="0"/>
              <a:t> Variation with temp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18167" y="1558214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A1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44767" y="2213063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A2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844926" y="4338489"/>
            <a:ext cx="1763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Run </a:t>
            </a:r>
            <a:r>
              <a:rPr lang="is-IS" sz="2800" b="1" dirty="0" smtClean="0"/>
              <a:t>18422 </a:t>
            </a:r>
            <a:endParaRPr lang="en-US" sz="2800" b="1" dirty="0"/>
          </a:p>
        </p:txBody>
      </p:sp>
      <p:pic>
        <p:nvPicPr>
          <p:cNvPr id="8" name="Picture 7" descr="Screen Shot 2018-08-17 at 12.01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36" y="3764346"/>
            <a:ext cx="4661864" cy="309365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44767" y="5488029"/>
            <a:ext cx="8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A2:A1</a:t>
            </a:r>
            <a:endParaRPr lang="en-US" sz="2000" b="1" dirty="0"/>
          </a:p>
        </p:txBody>
      </p:sp>
      <p:pic>
        <p:nvPicPr>
          <p:cNvPr id="9" name="Picture 8" descr="Screen Shot 2018-08-17 at 11.54.2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136" y="685897"/>
            <a:ext cx="4960125" cy="32211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831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8-08-17 at 12.29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27" y="624414"/>
            <a:ext cx="4689231" cy="3116535"/>
          </a:xfrm>
          <a:prstGeom prst="rect">
            <a:avLst/>
          </a:prstGeom>
        </p:spPr>
      </p:pic>
      <p:pic>
        <p:nvPicPr>
          <p:cNvPr id="3" name="Picture 2" descr="Screen Shot 2018-08-17 at 12.11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243" y="3643259"/>
            <a:ext cx="4821604" cy="3234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732" y="-141091"/>
            <a:ext cx="8458200" cy="1027946"/>
          </a:xfrm>
        </p:spPr>
        <p:txBody>
          <a:bodyPr/>
          <a:lstStyle/>
          <a:p>
            <a:r>
              <a:rPr lang="en-US" dirty="0" smtClean="0"/>
              <a:t>Channel 24 </a:t>
            </a:r>
            <a:r>
              <a:rPr lang="mr-IN" dirty="0" smtClean="0"/>
              <a:t>–</a:t>
            </a:r>
            <a:r>
              <a:rPr lang="en-US" dirty="0" smtClean="0"/>
              <a:t> Variation with temp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08549" y="2506133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A2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090110" y="5507567"/>
            <a:ext cx="8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A2:A1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844926" y="4338489"/>
            <a:ext cx="1763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Run </a:t>
            </a:r>
            <a:r>
              <a:rPr lang="is-IS" sz="2800" b="1" dirty="0" smtClean="0"/>
              <a:t>18422 </a:t>
            </a:r>
            <a:endParaRPr lang="en-US" sz="2800" b="1" dirty="0"/>
          </a:p>
        </p:txBody>
      </p:sp>
      <p:pic>
        <p:nvPicPr>
          <p:cNvPr id="4" name="Picture 3" descr="Screen Shot 2018-08-17 at 12.14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37" y="635077"/>
            <a:ext cx="4590350" cy="31058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8331" y="1812208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A1</a:t>
            </a:r>
            <a:endParaRPr lang="en-US" sz="2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45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1342" y="66209"/>
            <a:ext cx="6593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Corbel"/>
                <a:cs typeface="Corbel"/>
              </a:rPr>
              <a:t>LM (after discussion with INO Colleagues)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054"/>
          <a:stretch/>
        </p:blipFill>
        <p:spPr>
          <a:xfrm>
            <a:off x="3238669" y="4253204"/>
            <a:ext cx="2730226" cy="259587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282597" y="5226906"/>
            <a:ext cx="12295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7152" y="4996937"/>
            <a:ext cx="1864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WFD  g-2 (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scheda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“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Corradi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”)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2282597" y="5846909"/>
            <a:ext cx="12295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55150" y="5819882"/>
            <a:ext cx="296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Local DAQ (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scheda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“Napoli”) &amp;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eventualmente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ai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 WFD g-2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4"/>
          <a:srcRect t="20401" r="5294"/>
          <a:stretch/>
        </p:blipFill>
        <p:spPr>
          <a:xfrm>
            <a:off x="6090499" y="1222302"/>
            <a:ext cx="3031704" cy="2086658"/>
          </a:xfrm>
          <a:prstGeom prst="rect">
            <a:avLst/>
          </a:prstGeom>
        </p:spPr>
      </p:pic>
      <p:sp>
        <p:nvSpPr>
          <p:cNvPr id="80" name="Figura a mano libera 89"/>
          <p:cNvSpPr/>
          <p:nvPr/>
        </p:nvSpPr>
        <p:spPr bwMode="auto">
          <a:xfrm>
            <a:off x="5308080" y="1655692"/>
            <a:ext cx="2518975" cy="4118208"/>
          </a:xfrm>
          <a:custGeom>
            <a:avLst/>
            <a:gdLst>
              <a:gd name="connsiteX0" fmla="*/ 2528047 w 3240634"/>
              <a:gd name="connsiteY0" fmla="*/ 12373 h 3885126"/>
              <a:gd name="connsiteX1" fmla="*/ 3079377 w 3240634"/>
              <a:gd name="connsiteY1" fmla="*/ 200632 h 3885126"/>
              <a:gd name="connsiteX2" fmla="*/ 3227294 w 3240634"/>
              <a:gd name="connsiteY2" fmla="*/ 1397420 h 3885126"/>
              <a:gd name="connsiteX3" fmla="*/ 3213847 w 3240634"/>
              <a:gd name="connsiteY3" fmla="*/ 3226220 h 3885126"/>
              <a:gd name="connsiteX4" fmla="*/ 3052483 w 3240634"/>
              <a:gd name="connsiteY4" fmla="*/ 3764102 h 3885126"/>
              <a:gd name="connsiteX5" fmla="*/ 2286000 w 3240634"/>
              <a:gd name="connsiteY5" fmla="*/ 3831337 h 3885126"/>
              <a:gd name="connsiteX6" fmla="*/ 0 w 3240634"/>
              <a:gd name="connsiteY6" fmla="*/ 3885126 h 388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40634" h="3885126">
                <a:moveTo>
                  <a:pt x="2528047" y="12373"/>
                </a:moveTo>
                <a:cubicBezTo>
                  <a:pt x="2745441" y="-8918"/>
                  <a:pt x="2962836" y="-30209"/>
                  <a:pt x="3079377" y="200632"/>
                </a:cubicBezTo>
                <a:cubicBezTo>
                  <a:pt x="3195918" y="431473"/>
                  <a:pt x="3204882" y="893155"/>
                  <a:pt x="3227294" y="1397420"/>
                </a:cubicBezTo>
                <a:cubicBezTo>
                  <a:pt x="3249706" y="1901685"/>
                  <a:pt x="3242982" y="2831773"/>
                  <a:pt x="3213847" y="3226220"/>
                </a:cubicBezTo>
                <a:cubicBezTo>
                  <a:pt x="3184712" y="3620667"/>
                  <a:pt x="3207124" y="3663249"/>
                  <a:pt x="3052483" y="3764102"/>
                </a:cubicBezTo>
                <a:cubicBezTo>
                  <a:pt x="2897842" y="3864955"/>
                  <a:pt x="2794747" y="3811166"/>
                  <a:pt x="2286000" y="3831337"/>
                </a:cubicBezTo>
                <a:cubicBezTo>
                  <a:pt x="1777253" y="3851508"/>
                  <a:pt x="888626" y="3868317"/>
                  <a:pt x="0" y="3885126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it-IT" sz="2000" b="1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268645" y="5797227"/>
            <a:ext cx="1355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  <a:latin typeface="Calibri"/>
              </a:rPr>
              <a:t>Fibra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PMMA</a:t>
            </a:r>
          </a:p>
        </p:txBody>
      </p:sp>
      <p:sp>
        <p:nvSpPr>
          <p:cNvPr id="84" name="Figura a mano libera 88"/>
          <p:cNvSpPr/>
          <p:nvPr/>
        </p:nvSpPr>
        <p:spPr bwMode="auto">
          <a:xfrm>
            <a:off x="5416176" y="1776082"/>
            <a:ext cx="2433199" cy="3330388"/>
          </a:xfrm>
          <a:custGeom>
            <a:avLst/>
            <a:gdLst>
              <a:gd name="connsiteX0" fmla="*/ 2581835 w 3208645"/>
              <a:gd name="connsiteY0" fmla="*/ 0 h 3231986"/>
              <a:gd name="connsiteX1" fmla="*/ 3065929 w 3208645"/>
              <a:gd name="connsiteY1" fmla="*/ 322729 h 3231986"/>
              <a:gd name="connsiteX2" fmla="*/ 3146612 w 3208645"/>
              <a:gd name="connsiteY2" fmla="*/ 1371600 h 3231986"/>
              <a:gd name="connsiteX3" fmla="*/ 3173506 w 3208645"/>
              <a:gd name="connsiteY3" fmla="*/ 2823882 h 3231986"/>
              <a:gd name="connsiteX4" fmla="*/ 2635623 w 3208645"/>
              <a:gd name="connsiteY4" fmla="*/ 3186953 h 3231986"/>
              <a:gd name="connsiteX5" fmla="*/ 0 w 3208645"/>
              <a:gd name="connsiteY5" fmla="*/ 3213847 h 32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8645" h="3231986">
                <a:moveTo>
                  <a:pt x="2581835" y="0"/>
                </a:moveTo>
                <a:cubicBezTo>
                  <a:pt x="2776817" y="47064"/>
                  <a:pt x="2971800" y="94129"/>
                  <a:pt x="3065929" y="322729"/>
                </a:cubicBezTo>
                <a:cubicBezTo>
                  <a:pt x="3160058" y="551329"/>
                  <a:pt x="3128683" y="954741"/>
                  <a:pt x="3146612" y="1371600"/>
                </a:cubicBezTo>
                <a:cubicBezTo>
                  <a:pt x="3164541" y="1788459"/>
                  <a:pt x="3258671" y="2521323"/>
                  <a:pt x="3173506" y="2823882"/>
                </a:cubicBezTo>
                <a:cubicBezTo>
                  <a:pt x="3088341" y="3126441"/>
                  <a:pt x="3164541" y="3121959"/>
                  <a:pt x="2635623" y="3186953"/>
                </a:cubicBezTo>
                <a:cubicBezTo>
                  <a:pt x="2106705" y="3251947"/>
                  <a:pt x="1053352" y="3232897"/>
                  <a:pt x="0" y="3213847"/>
                </a:cubicBezTo>
              </a:path>
            </a:pathLst>
          </a:custGeom>
          <a:ln>
            <a:solidFill>
              <a:srgbClr val="FF00FF"/>
            </a:solidFill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endParaRPr lang="it-IT" sz="2000" b="1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6090499" y="4627605"/>
            <a:ext cx="135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  <a:latin typeface="Calibri"/>
              </a:rPr>
              <a:t>Fibra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quarzo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8E409B85-FBB5-A24A-B052-C18FC1182BDB}"/>
              </a:ext>
            </a:extLst>
          </p:cNvPr>
          <p:cNvCxnSpPr/>
          <p:nvPr/>
        </p:nvCxnSpPr>
        <p:spPr>
          <a:xfrm>
            <a:off x="5213268" y="1401288"/>
            <a:ext cx="105537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CFAD925-BCD4-8A4E-924A-04C5C9418FD5}"/>
              </a:ext>
            </a:extLst>
          </p:cNvPr>
          <p:cNvSpPr txBox="1"/>
          <p:nvPr/>
        </p:nvSpPr>
        <p:spPr>
          <a:xfrm>
            <a:off x="5243029" y="947736"/>
            <a:ext cx="88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prstClr val="black"/>
                </a:solidFill>
                <a:latin typeface="Calibri"/>
              </a:rPr>
              <a:t>Foward</a:t>
            </a:r>
            <a:endParaRPr lang="it-IT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953F8B10-8B0A-EF43-8A9B-23D36C4F202E}"/>
              </a:ext>
            </a:extLst>
          </p:cNvPr>
          <p:cNvCxnSpPr/>
          <p:nvPr/>
        </p:nvCxnSpPr>
        <p:spPr>
          <a:xfrm>
            <a:off x="8087096" y="3111335"/>
            <a:ext cx="0" cy="783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C16E508-EAC0-F841-BC3D-A6E105D5BEA6}"/>
              </a:ext>
            </a:extLst>
          </p:cNvPr>
          <p:cNvSpPr txBox="1"/>
          <p:nvPr/>
        </p:nvSpPr>
        <p:spPr>
          <a:xfrm>
            <a:off x="8144173" y="3232701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prstClr val="black"/>
                </a:solidFill>
                <a:latin typeface="Calibri"/>
              </a:rPr>
              <a:t>Backward</a:t>
            </a:r>
            <a:endParaRPr lang="it-IT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6DCE976-3FB6-F842-BBFE-E3D1F3545AFB}"/>
              </a:ext>
            </a:extLst>
          </p:cNvPr>
          <p:cNvSpPr txBox="1"/>
          <p:nvPr/>
        </p:nvSpPr>
        <p:spPr>
          <a:xfrm>
            <a:off x="142506" y="1104405"/>
            <a:ext cx="5891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prstClr val="black"/>
                </a:solidFill>
                <a:latin typeface="Calibri"/>
              </a:rPr>
              <a:t>A2=L*</a:t>
            </a:r>
            <a:r>
              <a:rPr lang="it-IT" dirty="0" err="1">
                <a:solidFill>
                  <a:prstClr val="black"/>
                </a:solidFill>
                <a:latin typeface="Calibri"/>
              </a:rPr>
              <a:t>F</a:t>
            </a:r>
            <a:r>
              <a:rPr lang="it-IT" dirty="0">
                <a:solidFill>
                  <a:prstClr val="black"/>
                </a:solidFill>
                <a:latin typeface="Calibri"/>
              </a:rPr>
              <a:t>*B,   </a:t>
            </a:r>
            <a:r>
              <a:rPr lang="it-IT" dirty="0" err="1">
                <a:solidFill>
                  <a:prstClr val="black"/>
                </a:solidFill>
                <a:latin typeface="Calibri"/>
              </a:rPr>
              <a:t>F</a:t>
            </a:r>
            <a:r>
              <a:rPr lang="it-IT" dirty="0">
                <a:solidFill>
                  <a:prstClr val="black"/>
                </a:solidFill>
                <a:latin typeface="Calibri"/>
              </a:rPr>
              <a:t>= </a:t>
            </a:r>
            <a:r>
              <a:rPr lang="it-IT" dirty="0" err="1">
                <a:solidFill>
                  <a:prstClr val="black"/>
                </a:solidFill>
                <a:latin typeface="Calibri"/>
              </a:rPr>
              <a:t>forward</a:t>
            </a:r>
            <a:r>
              <a:rPr lang="it-IT" dirty="0">
                <a:solidFill>
                  <a:prstClr val="black"/>
                </a:solidFill>
                <a:latin typeface="Calibri"/>
              </a:rPr>
              <a:t> </a:t>
            </a:r>
            <a:r>
              <a:rPr lang="it-IT" dirty="0" err="1">
                <a:solidFill>
                  <a:prstClr val="black"/>
                </a:solidFill>
                <a:latin typeface="Calibri"/>
              </a:rPr>
              <a:t>eff</a:t>
            </a:r>
            <a:r>
              <a:rPr lang="it-IT" dirty="0">
                <a:solidFill>
                  <a:prstClr val="black"/>
                </a:solidFill>
                <a:latin typeface="Calibri"/>
              </a:rPr>
              <a:t>; B=</a:t>
            </a:r>
            <a:r>
              <a:rPr lang="it-IT" dirty="0" err="1">
                <a:solidFill>
                  <a:prstClr val="black"/>
                </a:solidFill>
                <a:latin typeface="Calibri"/>
              </a:rPr>
              <a:t>Bacw</a:t>
            </a:r>
            <a:r>
              <a:rPr lang="it-IT" dirty="0">
                <a:solidFill>
                  <a:prstClr val="black"/>
                </a:solidFill>
                <a:latin typeface="Calibri"/>
              </a:rPr>
              <a:t> </a:t>
            </a:r>
            <a:r>
              <a:rPr lang="it-IT" dirty="0" err="1">
                <a:solidFill>
                  <a:prstClr val="black"/>
                </a:solidFill>
                <a:latin typeface="Calibri"/>
              </a:rPr>
              <a:t>eff</a:t>
            </a:r>
            <a:endParaRPr lang="it-IT" dirty="0">
              <a:solidFill>
                <a:prstClr val="black"/>
              </a:solidFill>
              <a:latin typeface="Calibri"/>
            </a:endParaRPr>
          </a:p>
          <a:p>
            <a:r>
              <a:rPr lang="it-IT" dirty="0">
                <a:solidFill>
                  <a:prstClr val="black"/>
                </a:solidFill>
                <a:latin typeface="Calibri"/>
              </a:rPr>
              <a:t>IF </a:t>
            </a:r>
            <a:r>
              <a:rPr lang="it-IT" dirty="0" err="1">
                <a:solidFill>
                  <a:prstClr val="black"/>
                </a:solidFill>
                <a:latin typeface="Calibri"/>
              </a:rPr>
              <a:t>F</a:t>
            </a:r>
            <a:r>
              <a:rPr lang="it-IT" dirty="0">
                <a:solidFill>
                  <a:prstClr val="black"/>
                </a:solidFill>
                <a:latin typeface="Calibri"/>
              </a:rPr>
              <a:t> Gain </a:t>
            </a:r>
            <a:r>
              <a:rPr lang="it-IT" dirty="0" err="1">
                <a:solidFill>
                  <a:prstClr val="black"/>
                </a:solidFill>
                <a:latin typeface="Calibri"/>
              </a:rPr>
              <a:t>Sipm</a:t>
            </a:r>
            <a:r>
              <a:rPr lang="it-IT" dirty="0">
                <a:solidFill>
                  <a:prstClr val="black"/>
                </a:solidFill>
                <a:latin typeface="Calibri"/>
              </a:rPr>
              <a:t> </a:t>
            </a:r>
            <a:r>
              <a:rPr lang="it-IT" dirty="0" err="1">
                <a:solidFill>
                  <a:prstClr val="black"/>
                </a:solidFill>
                <a:latin typeface="Calibri"/>
              </a:rPr>
              <a:t>should</a:t>
            </a:r>
            <a:r>
              <a:rPr lang="it-IT" dirty="0">
                <a:solidFill>
                  <a:prstClr val="black"/>
                </a:solidFill>
                <a:latin typeface="Calibri"/>
              </a:rPr>
              <a:t> be </a:t>
            </a:r>
            <a:r>
              <a:rPr lang="it-IT" dirty="0" err="1">
                <a:solidFill>
                  <a:prstClr val="black"/>
                </a:solidFill>
                <a:latin typeface="Calibri"/>
              </a:rPr>
              <a:t>corrected</a:t>
            </a:r>
            <a:r>
              <a:rPr lang="it-IT" dirty="0">
                <a:solidFill>
                  <a:prstClr val="black"/>
                </a:solidFill>
                <a:latin typeface="Calibri"/>
              </a:rPr>
              <a:t>; IF B no</a:t>
            </a:r>
          </a:p>
          <a:p>
            <a:r>
              <a:rPr lang="it-IT" dirty="0" err="1">
                <a:solidFill>
                  <a:prstClr val="black"/>
                </a:solidFill>
                <a:latin typeface="Calibri"/>
              </a:rPr>
              <a:t>R</a:t>
            </a:r>
            <a:r>
              <a:rPr lang="it-IT" dirty="0">
                <a:solidFill>
                  <a:prstClr val="black"/>
                </a:solidFill>
                <a:latin typeface="Calibri"/>
              </a:rPr>
              <a:t>=A2/A1  </a:t>
            </a:r>
            <a:r>
              <a:rPr lang="it-IT" dirty="0">
                <a:solidFill>
                  <a:prstClr val="black"/>
                </a:solidFill>
                <a:latin typeface="Calibri"/>
                <a:sym typeface="Wingdings" pitchFamily="2" charset="2"/>
              </a:rPr>
              <a:t> </a:t>
            </a:r>
            <a:r>
              <a:rPr lang="it-IT" dirty="0" err="1">
                <a:solidFill>
                  <a:prstClr val="black"/>
                </a:solidFill>
                <a:latin typeface="Calibri"/>
                <a:sym typeface="Wingdings" pitchFamily="2" charset="2"/>
              </a:rPr>
              <a:t>most</a:t>
            </a:r>
            <a:r>
              <a:rPr lang="it-IT" dirty="0">
                <a:solidFill>
                  <a:prstClr val="black"/>
                </a:solidFill>
                <a:latin typeface="Calibri"/>
                <a:sym typeface="Wingdings" pitchFamily="2" charset="2"/>
              </a:rPr>
              <a:t> of the </a:t>
            </a:r>
            <a:r>
              <a:rPr lang="it-IT" dirty="0" err="1">
                <a:solidFill>
                  <a:prstClr val="black"/>
                </a:solidFill>
                <a:latin typeface="Calibri"/>
                <a:sym typeface="Wingdings" pitchFamily="2" charset="2"/>
              </a:rPr>
              <a:t>effect</a:t>
            </a:r>
            <a:r>
              <a:rPr lang="it-IT" dirty="0">
                <a:solidFill>
                  <a:prstClr val="black"/>
                </a:solidFill>
                <a:latin typeface="Calibri"/>
                <a:sym typeface="Wingdings" pitchFamily="2" charset="2"/>
              </a:rPr>
              <a:t> due to </a:t>
            </a:r>
            <a:r>
              <a:rPr lang="it-IT" dirty="0" err="1">
                <a:solidFill>
                  <a:prstClr val="black"/>
                </a:solidFill>
                <a:latin typeface="Calibri"/>
                <a:sym typeface="Wingdings" pitchFamily="2" charset="2"/>
              </a:rPr>
              <a:t>F</a:t>
            </a:r>
            <a:r>
              <a:rPr lang="it-IT" dirty="0">
                <a:solidFill>
                  <a:prstClr val="black"/>
                </a:solidFill>
                <a:latin typeface="Calibri"/>
                <a:sym typeface="Wingdings" pitchFamily="2" charset="2"/>
              </a:rPr>
              <a:t>  </a:t>
            </a:r>
            <a:r>
              <a:rPr lang="it-IT" dirty="0" err="1">
                <a:solidFill>
                  <a:prstClr val="black"/>
                </a:solidFill>
                <a:latin typeface="Calibri"/>
                <a:sym typeface="Wingdings" pitchFamily="2" charset="2"/>
              </a:rPr>
              <a:t>apply</a:t>
            </a:r>
            <a:r>
              <a:rPr lang="it-IT" dirty="0">
                <a:solidFill>
                  <a:prstClr val="black"/>
                </a:solidFill>
                <a:latin typeface="Calibri"/>
                <a:sym typeface="Wingdings" pitchFamily="2" charset="2"/>
              </a:rPr>
              <a:t> to Gain </a:t>
            </a:r>
            <a:r>
              <a:rPr lang="it-IT" dirty="0" err="1">
                <a:solidFill>
                  <a:prstClr val="black"/>
                </a:solidFill>
                <a:latin typeface="Calibri"/>
                <a:sym typeface="Wingdings" pitchFamily="2" charset="2"/>
              </a:rPr>
              <a:t>corr</a:t>
            </a:r>
            <a:endParaRPr lang="it-IT" dirty="0">
              <a:solidFill>
                <a:prstClr val="black"/>
              </a:solidFill>
              <a:latin typeface="Calibri"/>
              <a:sym typeface="Wingdings" pitchFamily="2" charset="2"/>
            </a:endParaRPr>
          </a:p>
          <a:p>
            <a:r>
              <a:rPr lang="it-IT" dirty="0">
                <a:solidFill>
                  <a:prstClr val="black"/>
                </a:solidFill>
                <a:latin typeface="Calibri"/>
                <a:sym typeface="Wingdings" pitchFamily="2" charset="2"/>
              </a:rPr>
              <a:t>DR=R_PM1/R_PM2 sensitive to B1/B2 (no to Gain </a:t>
            </a:r>
            <a:r>
              <a:rPr lang="it-IT" dirty="0" err="1">
                <a:solidFill>
                  <a:prstClr val="black"/>
                </a:solidFill>
                <a:latin typeface="Calibri"/>
                <a:sym typeface="Wingdings" pitchFamily="2" charset="2"/>
              </a:rPr>
              <a:t>corr</a:t>
            </a:r>
            <a:r>
              <a:rPr lang="it-IT" dirty="0">
                <a:solidFill>
                  <a:prstClr val="black"/>
                </a:solidFill>
                <a:latin typeface="Calibri"/>
                <a:sym typeface="Wingdings" pitchFamily="2" charset="2"/>
              </a:rPr>
              <a:t>)</a:t>
            </a:r>
            <a:endParaRPr lang="it-IT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D4E4088-E421-5348-B3BC-055507FECDE0}"/>
              </a:ext>
            </a:extLst>
          </p:cNvPr>
          <p:cNvSpPr txBox="1"/>
          <p:nvPr/>
        </p:nvSpPr>
        <p:spPr>
          <a:xfrm>
            <a:off x="7948659" y="4442939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prstClr val="black"/>
                </a:solidFill>
                <a:latin typeface="Calibri"/>
              </a:rPr>
              <a:t>A2</a:t>
            </a:r>
          </a:p>
        </p:txBody>
      </p:sp>
    </p:spTree>
    <p:extLst>
      <p:ext uri="{BB962C8B-B14F-4D97-AF65-F5344CB8AC3E}">
        <p14:creationId xmlns:p14="http://schemas.microsoft.com/office/powerpoint/2010/main" val="1628489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8256" y="-456357"/>
            <a:ext cx="8965744" cy="14700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Temp dependence on A1 </a:t>
            </a:r>
            <a:r>
              <a:rPr lang="mr-IN" sz="3600" dirty="0" smtClean="0"/>
              <a:t>–</a:t>
            </a:r>
            <a:r>
              <a:rPr lang="en-US" sz="3600" dirty="0" smtClean="0"/>
              <a:t> Channel 23 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5292939" y="752058"/>
            <a:ext cx="3850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Channel 23, Amplitude 1 </a:t>
            </a:r>
            <a:endParaRPr lang="en-US" sz="2800" b="1" dirty="0"/>
          </a:p>
        </p:txBody>
      </p:sp>
      <p:pic>
        <p:nvPicPr>
          <p:cNvPr id="5" name="Picture 4" descr="Screen Shot 2018-08-15 at 9.38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299" y="1424588"/>
            <a:ext cx="7543800" cy="4406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32003" y="2032950"/>
            <a:ext cx="1763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Run </a:t>
            </a:r>
            <a:r>
              <a:rPr lang="is-IS" sz="2800" b="1" dirty="0"/>
              <a:t>18413 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6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8-08-16 at 7.53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3705039"/>
            <a:ext cx="5139752" cy="3152960"/>
          </a:xfrm>
          <a:prstGeom prst="rect">
            <a:avLst/>
          </a:prstGeom>
        </p:spPr>
      </p:pic>
      <p:pic>
        <p:nvPicPr>
          <p:cNvPr id="6" name="Picture 5" descr="Screen Shot 2018-08-16 at 7.30.1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417" y="574927"/>
            <a:ext cx="4877146" cy="3152753"/>
          </a:xfrm>
          <a:prstGeom prst="rect">
            <a:avLst/>
          </a:prstGeom>
        </p:spPr>
      </p:pic>
      <p:pic>
        <p:nvPicPr>
          <p:cNvPr id="5" name="Picture 4" descr="Screen Shot 2018-08-16 at 7.22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032"/>
            <a:ext cx="4757198" cy="30260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458591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Channel 23 PMMA - amplitudes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1418167" y="2476500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A1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184901" y="2506133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A2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118883" y="4923049"/>
            <a:ext cx="8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A2:A1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6432926" y="4084489"/>
            <a:ext cx="1763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Run </a:t>
            </a:r>
            <a:r>
              <a:rPr lang="is-IS" sz="2800" b="1" dirty="0"/>
              <a:t>18413 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6016285" y="4923049"/>
            <a:ext cx="31277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dirty="0"/>
              <a:t>Normalized by </a:t>
            </a:r>
            <a:r>
              <a:rPr lang="is-IS" sz="2800" dirty="0" smtClean="0"/>
              <a:t>the value </a:t>
            </a:r>
            <a:r>
              <a:rPr lang="is-IS" sz="2800" dirty="0"/>
              <a:t>of first </a:t>
            </a:r>
            <a:r>
              <a:rPr lang="is-IS" sz="2800" dirty="0" smtClean="0"/>
              <a:t>bin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83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8-08-17 at 5.47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00" y="3705038"/>
            <a:ext cx="4678200" cy="3068956"/>
          </a:xfrm>
          <a:prstGeom prst="rect">
            <a:avLst/>
          </a:prstGeom>
        </p:spPr>
      </p:pic>
      <p:pic>
        <p:nvPicPr>
          <p:cNvPr id="4" name="Picture 3" descr="Screen Shot 2018-08-17 at 5.37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99" y="739510"/>
            <a:ext cx="4605583" cy="2905060"/>
          </a:xfrm>
          <a:prstGeom prst="rect">
            <a:avLst/>
          </a:prstGeom>
        </p:spPr>
      </p:pic>
      <p:pic>
        <p:nvPicPr>
          <p:cNvPr id="3" name="Picture 2" descr="Screen Shot 2018-08-17 at 5.33.4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885"/>
            <a:ext cx="4538417" cy="30551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458591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Channel 24 Silica - amplitudes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1418167" y="2476500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A1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184901" y="2506133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A2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146921" y="4522939"/>
            <a:ext cx="8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A2:A1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1418167" y="4399829"/>
            <a:ext cx="17633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Run </a:t>
            </a:r>
            <a:r>
              <a:rPr lang="is-IS" sz="2800" b="1" dirty="0"/>
              <a:t>18413 </a:t>
            </a:r>
            <a:endParaRPr lang="en-US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643817" y="5134715"/>
            <a:ext cx="31277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dirty="0"/>
              <a:t>Normalized by </a:t>
            </a:r>
            <a:r>
              <a:rPr lang="is-IS" sz="2800" dirty="0" smtClean="0"/>
              <a:t>the value </a:t>
            </a:r>
            <a:r>
              <a:rPr lang="is-IS" sz="2800" dirty="0"/>
              <a:t>of first </a:t>
            </a:r>
            <a:r>
              <a:rPr lang="is-IS" sz="2800" dirty="0" smtClean="0"/>
              <a:t>bin 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6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458591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Comparing </a:t>
            </a:r>
            <a:r>
              <a:rPr lang="en-US" sz="4000" dirty="0" smtClean="0">
                <a:solidFill>
                  <a:srgbClr val="000090"/>
                </a:solidFill>
              </a:rPr>
              <a:t>A1 </a:t>
            </a:r>
            <a:r>
              <a:rPr lang="en-US" sz="4000" dirty="0" smtClean="0"/>
              <a:t>and </a:t>
            </a:r>
            <a:r>
              <a:rPr lang="en-US" sz="4000" dirty="0" smtClean="0">
                <a:solidFill>
                  <a:srgbClr val="FF0000"/>
                </a:solidFill>
              </a:rPr>
              <a:t>A2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12" name="Rectangle 11"/>
          <p:cNvSpPr/>
          <p:nvPr/>
        </p:nvSpPr>
        <p:spPr>
          <a:xfrm>
            <a:off x="309600" y="4562435"/>
            <a:ext cx="35850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Run </a:t>
            </a:r>
            <a:r>
              <a:rPr lang="is-IS" sz="2800" b="1" dirty="0" smtClean="0"/>
              <a:t>18413</a:t>
            </a:r>
          </a:p>
          <a:p>
            <a:endParaRPr lang="is-IS" sz="2800" dirty="0" smtClean="0"/>
          </a:p>
          <a:p>
            <a:r>
              <a:rPr lang="is-IS" sz="2800" dirty="0" smtClean="0"/>
              <a:t>Normalized by the mean of first 5 bins </a:t>
            </a:r>
            <a:endParaRPr lang="en-US" sz="2800" dirty="0"/>
          </a:p>
        </p:txBody>
      </p:sp>
      <p:pic>
        <p:nvPicPr>
          <p:cNvPr id="3" name="Picture 2" descr="A1A2_ch23_184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769"/>
            <a:ext cx="5410830" cy="32368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" y="1936810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A2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4800" y="811379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90"/>
                </a:solidFill>
              </a:rPr>
              <a:t>A1</a:t>
            </a:r>
            <a:endParaRPr lang="en-US" sz="2000" b="1" dirty="0">
              <a:solidFill>
                <a:srgbClr val="00009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57700" y="3059668"/>
            <a:ext cx="2564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PMMA Channel 23</a:t>
            </a:r>
            <a:endParaRPr lang="en-US" sz="2400" b="1" dirty="0"/>
          </a:p>
        </p:txBody>
      </p:sp>
      <p:pic>
        <p:nvPicPr>
          <p:cNvPr id="6" name="Picture 5" descr="A1A2_ch24_184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97" y="3395844"/>
            <a:ext cx="5249333" cy="34621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68513" y="5991821"/>
            <a:ext cx="2336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Silica Channel 24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0" y="3841060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A2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0" y="4959530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0090"/>
                </a:solidFill>
              </a:rPr>
              <a:t>A1</a:t>
            </a:r>
            <a:endParaRPr lang="en-US" sz="2000" b="1" dirty="0">
              <a:solidFill>
                <a:srgbClr val="00009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89232" y="6484152"/>
            <a:ext cx="2133600" cy="365125"/>
          </a:xfrm>
        </p:spPr>
        <p:txBody>
          <a:bodyPr/>
          <a:lstStyle/>
          <a:p>
            <a:fld id="{66834BFE-5163-4943-AF15-39C67EF0BB1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24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atio_184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606802"/>
            <a:ext cx="4713496" cy="3251198"/>
          </a:xfrm>
          <a:prstGeom prst="rect">
            <a:avLst/>
          </a:prstGeom>
        </p:spPr>
      </p:pic>
      <p:pic>
        <p:nvPicPr>
          <p:cNvPr id="5" name="Picture 4" descr="A1_184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8" y="491699"/>
            <a:ext cx="4881032" cy="31763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458591"/>
            <a:ext cx="7772400" cy="14700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Comparing channel </a:t>
            </a:r>
            <a:r>
              <a:rPr lang="en-US" sz="4000" dirty="0" smtClean="0">
                <a:solidFill>
                  <a:srgbClr val="000090"/>
                </a:solidFill>
              </a:rPr>
              <a:t>23</a:t>
            </a:r>
            <a:r>
              <a:rPr lang="en-US" sz="4000" dirty="0" smtClean="0"/>
              <a:t> and </a:t>
            </a:r>
            <a:r>
              <a:rPr lang="en-US" sz="4000" dirty="0" smtClean="0">
                <a:solidFill>
                  <a:srgbClr val="FF0000"/>
                </a:solidFill>
              </a:rPr>
              <a:t>24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685800" y="2946400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A1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86697" y="5978207"/>
            <a:ext cx="8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A2:A1</a:t>
            </a:r>
            <a:endParaRPr lang="en-US" sz="2000" b="1" dirty="0"/>
          </a:p>
        </p:txBody>
      </p:sp>
      <p:pic>
        <p:nvPicPr>
          <p:cNvPr id="6" name="Picture 5" descr="A2_184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490" y="491699"/>
            <a:ext cx="4978011" cy="32406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48501" y="2836333"/>
            <a:ext cx="48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A2</a:t>
            </a:r>
            <a:endParaRPr lang="en-US" sz="2000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834BFE-5163-4943-AF15-39C67EF0BB12}" type="slidenum">
              <a:rPr lang="en-US" smtClean="0"/>
              <a:t>7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55967" y="4162325"/>
            <a:ext cx="35850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Run </a:t>
            </a:r>
            <a:r>
              <a:rPr lang="is-IS" sz="2800" b="1" dirty="0" smtClean="0"/>
              <a:t>18413</a:t>
            </a:r>
          </a:p>
          <a:p>
            <a:endParaRPr lang="is-IS" sz="2800" dirty="0" smtClean="0"/>
          </a:p>
          <a:p>
            <a:r>
              <a:rPr lang="is-IS" sz="2800" dirty="0" smtClean="0"/>
              <a:t>Normalized by the mean of first 5 bins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0740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385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 smtClean="0"/>
              <a:t>Conclusions</a:t>
            </a:r>
            <a:endParaRPr lang="en-US" sz="4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5171" y="1452934"/>
            <a:ext cx="86868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A1 primarily indicates the gain fluctuation of the PMT, as it is directly connected to the PMT from SM using a silica fiber. As expected (Slide </a:t>
            </a:r>
            <a:r>
              <a:rPr lang="en-US" sz="2400" dirty="0" smtClean="0"/>
              <a:t>3)  </a:t>
            </a:r>
            <a:r>
              <a:rPr lang="en-US" sz="2400" dirty="0"/>
              <a:t>negative correlation with temperature (PMT gain). Slide </a:t>
            </a:r>
            <a:r>
              <a:rPr lang="en-US" sz="2400" dirty="0" smtClean="0"/>
              <a:t>7 </a:t>
            </a:r>
            <a:r>
              <a:rPr lang="en-US" sz="2400" dirty="0"/>
              <a:t>shows that A1 is similar for channels 23 and 24.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A2 can have additional effects in fluctuation due to forward and reverse fibers to and from the calorimeters respectively. For silica no visible effects on A2 (behind Gain variation), Slide </a:t>
            </a:r>
            <a:r>
              <a:rPr lang="en-US" sz="2400" dirty="0" smtClean="0"/>
              <a:t>5.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For PMMA "strange" and significant drop behind Gain variation (Slide </a:t>
            </a:r>
            <a:r>
              <a:rPr lang="en-US" sz="2400" dirty="0" smtClean="0"/>
              <a:t>4)</a:t>
            </a:r>
            <a:r>
              <a:rPr lang="en-US" sz="2400" dirty="0"/>
              <a:t>. No explanation at the moment</a:t>
            </a:r>
            <a:r>
              <a:rPr lang="en-US" sz="2400" dirty="0" smtClean="0"/>
              <a:t>. 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In any case LM correction should be applied only if variation happens in the forward direction.</a:t>
            </a:r>
          </a:p>
        </p:txBody>
      </p:sp>
    </p:spTree>
    <p:extLst>
      <p:ext uri="{BB962C8B-B14F-4D97-AF65-F5344CB8AC3E}">
        <p14:creationId xmlns:p14="http://schemas.microsoft.com/office/powerpoint/2010/main" val="2349586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09218"/>
            <a:ext cx="8661400" cy="1143000"/>
          </a:xfrm>
        </p:spPr>
        <p:txBody>
          <a:bodyPr>
            <a:noAutofit/>
          </a:bodyPr>
          <a:lstStyle/>
          <a:p>
            <a:r>
              <a:rPr lang="en-US" b="1" dirty="0" smtClean="0"/>
              <a:t>Back Up Slides  </a:t>
            </a:r>
            <a:r>
              <a:rPr lang="mr-IN" b="1" dirty="0" smtClean="0"/>
              <a:t>–</a:t>
            </a:r>
            <a:r>
              <a:rPr lang="en-US" b="1" dirty="0" smtClean="0"/>
              <a:t> </a:t>
            </a:r>
            <a:r>
              <a:rPr lang="en-US" sz="4800" b="1" dirty="0" smtClean="0"/>
              <a:t>Studies</a:t>
            </a:r>
            <a:r>
              <a:rPr lang="en-US" b="1" dirty="0" smtClean="0"/>
              <a:t> of run 18422</a:t>
            </a:r>
            <a:r>
              <a:rPr lang="en-US" b="1" dirty="0"/>
              <a:t> a</a:t>
            </a:r>
            <a:r>
              <a:rPr lang="en-US" b="1" dirty="0" smtClean="0"/>
              <a:t>nd Temperature studies 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4551-0840-3640-BB5A-171DFA9AC7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08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13473</TotalTime>
  <Words>569</Words>
  <Application>Microsoft Macintosh PowerPoint</Application>
  <PresentationFormat>On-screen Show (4:3)</PresentationFormat>
  <Paragraphs>140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Analysis of Runs 18413</vt:lpstr>
      <vt:lpstr>PowerPoint Presentation</vt:lpstr>
      <vt:lpstr>Temp dependence on A1 – Channel 23 </vt:lpstr>
      <vt:lpstr>Channel 23 PMMA - amplitudes</vt:lpstr>
      <vt:lpstr>Channel 24 Silica - amplitudes</vt:lpstr>
      <vt:lpstr>Comparing A1 and A2 </vt:lpstr>
      <vt:lpstr>Comparing channel 23 and 24 </vt:lpstr>
      <vt:lpstr>Conclusions</vt:lpstr>
      <vt:lpstr>Back Up Slides  – Studies of run 18422 and Temperature studies  </vt:lpstr>
      <vt:lpstr>Temp plots</vt:lpstr>
      <vt:lpstr>Checking all channels A1 and A2 overlaid</vt:lpstr>
      <vt:lpstr>Checking all channels A1 and A2 overlaid</vt:lpstr>
      <vt:lpstr>Channel 23 – Variation with temp</vt:lpstr>
      <vt:lpstr>Channel 24 – Variation with temp</vt:lpstr>
      <vt:lpstr>Temp dependence on A1 – Channel 23 </vt:lpstr>
      <vt:lpstr>Channel 23 – Amplitudes</vt:lpstr>
      <vt:lpstr>Channel 24 - amplitudes</vt:lpstr>
      <vt:lpstr>Channel 23 – Variation with temp</vt:lpstr>
      <vt:lpstr>Channel 24 – Variation with temp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Looking at Waveforms (traces)</dc:title>
  <dc:creator>Nandita</dc:creator>
  <cp:lastModifiedBy>Nandita</cp:lastModifiedBy>
  <cp:revision>113</cp:revision>
  <dcterms:created xsi:type="dcterms:W3CDTF">2018-07-13T08:35:55Z</dcterms:created>
  <dcterms:modified xsi:type="dcterms:W3CDTF">2018-09-07T17:17:01Z</dcterms:modified>
</cp:coreProperties>
</file>